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ango AC" charset="1" panose="00000000000000000000"/>
      <p:regular r:id="rId13"/>
    </p:embeddedFont>
    <p:embeddedFont>
      <p:font typeface="Handyman" charset="1" panose="00000000000000000000"/>
      <p:regular r:id="rId14"/>
    </p:embeddedFont>
    <p:embeddedFont>
      <p:font typeface="Arimo" charset="1" panose="020B0604020202020204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https://l.instagram.com/?u=http%3A%2F%2Froserargemi.blogspot.com%2F&amp;e=AT0oxNm7jhe2tTWJUnz3GbAoSl2C__1A-Zl8bSrl2W2Ka-FHSehdndqzrLlD0fi5YP7EuMe8ZW7-dxbQdRYJ34c6MvCVfUagDGQ4nq9CBVBpipjH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../media/image17.png" Type="http://schemas.openxmlformats.org/officeDocument/2006/relationships/image"/><Relationship Id="rId14" Target="../media/image18.png" Type="http://schemas.openxmlformats.org/officeDocument/2006/relationships/image"/><Relationship Id="rId15" Target="../media/image19.png" Type="http://schemas.openxmlformats.org/officeDocument/2006/relationships/image"/><Relationship Id="rId16" Target="../media/image20.png" Type="http://schemas.openxmlformats.org/officeDocument/2006/relationships/image"/><Relationship Id="rId17" Target="../media/image21.png" Type="http://schemas.openxmlformats.org/officeDocument/2006/relationships/image"/><Relationship Id="rId18" Target="../media/image22.png" Type="http://schemas.openxmlformats.org/officeDocument/2006/relationships/image"/><Relationship Id="rId19" Target="../media/image23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png" Type="http://schemas.openxmlformats.org/officeDocument/2006/relationships/image"/><Relationship Id="rId13" Target="../media/image20.png" Type="http://schemas.openxmlformats.org/officeDocument/2006/relationships/image"/><Relationship Id="rId14" Target="../media/image21.png" Type="http://schemas.openxmlformats.org/officeDocument/2006/relationships/image"/><Relationship Id="rId15" Target="../media/image22.png" Type="http://schemas.openxmlformats.org/officeDocument/2006/relationships/image"/><Relationship Id="rId16" Target="../media/image23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36.png" Type="http://schemas.openxmlformats.org/officeDocument/2006/relationships/image"/><Relationship Id="rId13" Target="../media/image37.png" Type="http://schemas.openxmlformats.org/officeDocument/2006/relationships/image"/><Relationship Id="rId14" Target="../media/image38.png" Type="http://schemas.openxmlformats.org/officeDocument/2006/relationships/image"/><Relationship Id="rId15" Target="../media/image39.png" Type="http://schemas.openxmlformats.org/officeDocument/2006/relationships/image"/><Relationship Id="rId16" Target="../media/image40.png" Type="http://schemas.openxmlformats.org/officeDocument/2006/relationships/image"/><Relationship Id="rId17" Target="../media/image41.png" Type="http://schemas.openxmlformats.org/officeDocument/2006/relationships/image"/><Relationship Id="rId18" Target="../media/image42.png" Type="http://schemas.openxmlformats.org/officeDocument/2006/relationships/image"/><Relationship Id="rId19" Target="../media/image43.png" Type="http://schemas.openxmlformats.org/officeDocument/2006/relationships/image"/><Relationship Id="rId2" Target="../media/image1.png" Type="http://schemas.openxmlformats.org/officeDocument/2006/relationships/image"/><Relationship Id="rId20" Target="../media/image44.svg" Type="http://schemas.openxmlformats.org/officeDocument/2006/relationships/image"/><Relationship Id="rId21" Target="../media/image23.png" Type="http://schemas.openxmlformats.org/officeDocument/2006/relationships/image"/><Relationship Id="rId3" Target="../media/image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47.png" Type="http://schemas.openxmlformats.org/officeDocument/2006/relationships/image"/><Relationship Id="rId7" Target="https://pia.ac-paris.fr/portail/jcms/p2_2649101/projet-de-lecteur-en-debut-d-annee-de-cp" TargetMode="External" Type="http://schemas.openxmlformats.org/officeDocument/2006/relationships/hyperlink"/><Relationship Id="rId8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png" Type="http://schemas.openxmlformats.org/officeDocument/2006/relationships/image"/><Relationship Id="rId12" Target="../media/image59.png" Type="http://schemas.openxmlformats.org/officeDocument/2006/relationships/image"/><Relationship Id="rId13" Target="../media/image60.png" Type="http://schemas.openxmlformats.org/officeDocument/2006/relationships/image"/><Relationship Id="rId14" Target="../media/image61.svg" Type="http://schemas.openxmlformats.org/officeDocument/2006/relationships/image"/><Relationship Id="rId15" Target="../media/image62.png" Type="http://schemas.openxmlformats.org/officeDocument/2006/relationships/image"/><Relationship Id="rId16" Target="../media/image63.svg" Type="http://schemas.openxmlformats.org/officeDocument/2006/relationships/image"/><Relationship Id="rId17" Target="https://pia.ac-paris.fr/portail/jcms/p2_2649101/projet-de-lecteur-en-debut-d-annee-de-cp" TargetMode="External" Type="http://schemas.openxmlformats.org/officeDocument/2006/relationships/hyperlink"/><Relationship Id="rId18" Target="../media/image23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17695" y="-1386386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03062" y="679096"/>
            <a:ext cx="7315200" cy="3182112"/>
          </a:xfrm>
          <a:custGeom>
            <a:avLst/>
            <a:gdLst/>
            <a:ahLst/>
            <a:cxnLst/>
            <a:rect r="r" b="b" t="t" l="l"/>
            <a:pathLst>
              <a:path h="3182112" w="7315200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92294" y="3305896"/>
            <a:ext cx="5760404" cy="3225826"/>
          </a:xfrm>
          <a:custGeom>
            <a:avLst/>
            <a:gdLst/>
            <a:ahLst/>
            <a:cxnLst/>
            <a:rect r="r" b="b" t="t" l="l"/>
            <a:pathLst>
              <a:path h="3225826" w="5760404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702" y="6531722"/>
            <a:ext cx="7315200" cy="4096512"/>
          </a:xfrm>
          <a:custGeom>
            <a:avLst/>
            <a:gdLst/>
            <a:ahLst/>
            <a:cxnLst/>
            <a:rect r="r" b="b" t="t" l="l"/>
            <a:pathLst>
              <a:path h="4096512" w="7315200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0461" y="252055"/>
            <a:ext cx="6955682" cy="9782890"/>
          </a:xfrm>
          <a:custGeom>
            <a:avLst/>
            <a:gdLst/>
            <a:ahLst/>
            <a:cxnLst/>
            <a:rect r="r" b="b" t="t" l="l"/>
            <a:pathLst>
              <a:path h="9782890" w="6955682">
                <a:moveTo>
                  <a:pt x="0" y="0"/>
                </a:moveTo>
                <a:lnTo>
                  <a:pt x="6955682" y="0"/>
                </a:lnTo>
                <a:lnTo>
                  <a:pt x="6955682" y="9782890"/>
                </a:lnTo>
                <a:lnTo>
                  <a:pt x="0" y="97828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253577" y="3243268"/>
            <a:ext cx="8005723" cy="401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7"/>
              </a:lnSpc>
            </a:pPr>
            <a:r>
              <a:rPr lang="en-US" sz="9153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Progression:</a:t>
            </a:r>
          </a:p>
          <a:p>
            <a:pPr algn="ctr">
              <a:lnSpc>
                <a:spcPts val="6816"/>
              </a:lnSpc>
            </a:pPr>
            <a:r>
              <a:rPr lang="en-US" sz="6253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Projet de lecteur au CP</a:t>
            </a:r>
          </a:p>
          <a:p>
            <a:pPr algn="ctr">
              <a:lnSpc>
                <a:spcPts val="6816"/>
              </a:lnSpc>
            </a:pPr>
            <a:r>
              <a:rPr lang="en-US" sz="6253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période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88065" y="7087150"/>
            <a:ext cx="4936747" cy="682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  <a:spcBef>
                <a:spcPct val="0"/>
              </a:spcBef>
            </a:pPr>
            <a:r>
              <a:rPr lang="en-US" sz="3631">
                <a:solidFill>
                  <a:srgbClr val="443C45"/>
                </a:solidFill>
                <a:latin typeface="Handyman"/>
                <a:ea typeface="Handyman"/>
                <a:cs typeface="Handyman"/>
                <a:sym typeface="Handyman"/>
              </a:rPr>
              <a:t>Delphine Grasset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0461" y="9817775"/>
            <a:ext cx="15120303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u="sng">
                <a:solidFill>
                  <a:srgbClr val="443C45"/>
                </a:solidFill>
                <a:latin typeface="Arimo"/>
                <a:ea typeface="Arimo"/>
                <a:cs typeface="Arimo"/>
                <a:sym typeface="Arimo"/>
                <a:hlinkClick r:id="rId7" tooltip="https://l.instagram.com/?u=http%3A%2F%2Froserargemi.blogspot.com%2F&amp;e=AT0oxNm7jhe2tTWJUnz3GbAoSl2C__1A-Zl8bSrl2W2Ka-FHSehdndqzrLlD0fi5YP7EuMe8ZW7-dxbQdRYJ34c6MvCVfUagDGQ4nq9CBVBpipjH"/>
              </a:rPr>
              <a:t>https://l.instagram.com/?u=http%3A%2F%2Froserargemi.blogspot.com%2F&amp;e=AT0oxNm7jhe2tTWJUnz3GbAoSl2C__1A-Zl8bSrl2W2Ka-FHSehdndqzrLlD0fi5YP7EuMe8ZW7-dxbQdRYJ34c6MvCVfUagDGQ4nq9CBVBpipjH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0461" y="9499640"/>
            <a:ext cx="167005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Roser Argemi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06970">
            <a:off x="-298424" y="7321448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7"/>
                </a:lnTo>
                <a:lnTo>
                  <a:pt x="0" y="34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873293">
            <a:off x="310045" y="6239495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6"/>
                </a:lnTo>
                <a:lnTo>
                  <a:pt x="0" y="3490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06970">
            <a:off x="250191" y="-696918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7"/>
                </a:lnTo>
                <a:lnTo>
                  <a:pt x="0" y="4701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73293">
            <a:off x="1542926" y="-2405188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8"/>
                </a:lnTo>
                <a:lnTo>
                  <a:pt x="0" y="47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99026" y="5417972"/>
            <a:ext cx="4602225" cy="4687451"/>
          </a:xfrm>
          <a:custGeom>
            <a:avLst/>
            <a:gdLst/>
            <a:ahLst/>
            <a:cxnLst/>
            <a:rect r="r" b="b" t="t" l="l"/>
            <a:pathLst>
              <a:path h="4687451" w="4602225">
                <a:moveTo>
                  <a:pt x="0" y="0"/>
                </a:moveTo>
                <a:lnTo>
                  <a:pt x="4602224" y="0"/>
                </a:lnTo>
                <a:lnTo>
                  <a:pt x="4602224" y="4687451"/>
                </a:lnTo>
                <a:lnTo>
                  <a:pt x="0" y="4687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01734" y="2109533"/>
            <a:ext cx="2915774" cy="1632834"/>
          </a:xfrm>
          <a:custGeom>
            <a:avLst/>
            <a:gdLst/>
            <a:ahLst/>
            <a:cxnLst/>
            <a:rect r="r" b="b" t="t" l="l"/>
            <a:pathLst>
              <a:path h="1632834" w="2915774">
                <a:moveTo>
                  <a:pt x="0" y="0"/>
                </a:moveTo>
                <a:lnTo>
                  <a:pt x="2915774" y="0"/>
                </a:lnTo>
                <a:lnTo>
                  <a:pt x="2915774" y="1632834"/>
                </a:lnTo>
                <a:lnTo>
                  <a:pt x="0" y="1632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9240" y="7984608"/>
            <a:ext cx="2767079" cy="1640123"/>
          </a:xfrm>
          <a:custGeom>
            <a:avLst/>
            <a:gdLst/>
            <a:ahLst/>
            <a:cxnLst/>
            <a:rect r="r" b="b" t="t" l="l"/>
            <a:pathLst>
              <a:path h="1640123" w="2767079">
                <a:moveTo>
                  <a:pt x="0" y="0"/>
                </a:moveTo>
                <a:lnTo>
                  <a:pt x="2767079" y="0"/>
                </a:lnTo>
                <a:lnTo>
                  <a:pt x="2767079" y="1640123"/>
                </a:lnTo>
                <a:lnTo>
                  <a:pt x="0" y="1640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874584" y="133350"/>
          <a:ext cx="15645161" cy="10305990"/>
        </p:xfrm>
        <a:graphic>
          <a:graphicData uri="http://schemas.openxmlformats.org/drawingml/2006/table">
            <a:tbl>
              <a:tblPr/>
              <a:tblGrid>
                <a:gridCol w="1955645"/>
                <a:gridCol w="1955645"/>
                <a:gridCol w="1955645"/>
                <a:gridCol w="1955645"/>
                <a:gridCol w="1955645"/>
                <a:gridCol w="1955645"/>
                <a:gridCol w="1955645"/>
                <a:gridCol w="1955645"/>
              </a:tblGrid>
              <a:tr h="783948">
                <a:tc gridSpan="8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Période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Liaison 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GS/ CP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7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Connaître les représentations initiales de ses élèves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Entretien individuel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(questionnaire)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87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Donner une idée claire de la lecture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Qu’est-ce que lire?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Qu’est-ce que lire?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Que peut-on lire?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Sortie dans le quartier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Pourquoi lit-on?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Pourquoi lit-on?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L’objet livre et  ses acteurs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L’objet livre et  ses acteurs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Lire des livres en abyme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2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Fréquenter des lieux de lecture et des “passeurs de lectures”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Découverte bibliothèque de classe et coin livres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offertes par l’enseignant.e/ AVS/ enfants “déjà” lecteurs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Découverte bibliothèque de classe et coin livres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offertes par l’enseignant.e/ AVS/ enfants “déjà” lecteurs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Découverte bibliothèque de classe et coin livres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offertes par l’enseignant.e/ AVS/ enfants “déjà” lecteurs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+ Découverte de la bibliothèque municipale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Prêt de livres pour la maison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Rencontre avec d’autres “lecteurs”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+ Découverte de la bibliothèque municipale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Prêt de livres pour la maison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Rencontre avec d’autres “lecteurs”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+ Découverte de la bibliothèque municipale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Prêt de livres pour la maison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Rencontre avec d’autres “lecteurs”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+ Découverte de la bibliothèque municipale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Prêt de livres pour la maison</a:t>
                      </a: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Rencontre avec d’autres “lecteurs”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9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 plaisir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1/4 heure de lecture quotidien en solo ou en duo/ Coin écoute et Bookinou / 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Temps de lecture plaisir dans le PDT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5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Mettre en place le carnet de lecteur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 questionnaire est collé dans le carnet et daté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Illustration 1ère de couverture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Collage des photos faites lors de la sortie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Fonctions de l’écrit suite à la sortie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Fonctions de l’écrit suite à la sortie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Lexique de l’objet livre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Photo d’un auteur/ illustrateur rencontré par les lectures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Lexique de l’objet livre</a:t>
                      </a:r>
                      <a:endParaRPr lang="en-US" sz="1100"/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Photo d’un auteur/ illustrateur rencontré par les lectures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87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Nourrir la culture littéraire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en “réseaux” avec une thématique choisie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2 ou 3 livres “phares” étudiés sans questionnaire- Pages spécifiques pour le carnet de lecteur</a:t>
                      </a:r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Exemple: l’amitié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en “réseaux” avec une thématique choisie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2 ou 3 livres “phares” étudiés sans questionnaire- Pages spécifiques pour le carnet de lecteur</a:t>
                      </a:r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Exemple: l’amitié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en “réseaux” avec une thématique choisie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2 ou 3 livres “phares” étudiés sans questionnaire- Pages spécifiques pour le carnet de lecteur</a:t>
                      </a:r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Exemple: l’amitié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en “réseaux” avec une thématique choisie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2 ou 3 livres “phares” étudiés sans questionnaire- Pages spécifiques pour le carnet de lecteur</a:t>
                      </a:r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Exemple: l’amitié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en “réseaux” avec une thématique choisie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2 ou 3 livres “phares” étudiés sans questionnaire- Pages spécifiques pour le carnet de lecteur</a:t>
                      </a:r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Exemple: l’amitié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Lectures en “réseaux” avec une thématique choisie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2 ou 3 livres “phares” étudiés sans questionnaire- Pages spécifiques pour le carnet de lecteur</a:t>
                      </a:r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ango AC"/>
                          <a:ea typeface="Mango AC"/>
                          <a:cs typeface="Mango AC"/>
                          <a:sym typeface="Mango AC"/>
                        </a:rPr>
                        <a:t>Exemple: l’amitié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0" id="10"/>
          <p:cNvSpPr/>
          <p:nvPr/>
        </p:nvSpPr>
        <p:spPr>
          <a:xfrm flipH="false" flipV="false" rot="0">
            <a:off x="13843453" y="9015788"/>
            <a:ext cx="1768255" cy="1217886"/>
          </a:xfrm>
          <a:custGeom>
            <a:avLst/>
            <a:gdLst/>
            <a:ahLst/>
            <a:cxnLst/>
            <a:rect r="r" b="b" t="t" l="l"/>
            <a:pathLst>
              <a:path h="1217886" w="1768255">
                <a:moveTo>
                  <a:pt x="0" y="0"/>
                </a:moveTo>
                <a:lnTo>
                  <a:pt x="1768254" y="0"/>
                </a:lnTo>
                <a:lnTo>
                  <a:pt x="1768254" y="1217886"/>
                </a:lnTo>
                <a:lnTo>
                  <a:pt x="0" y="1217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51621" y="4291450"/>
            <a:ext cx="896122" cy="1126522"/>
          </a:xfrm>
          <a:custGeom>
            <a:avLst/>
            <a:gdLst/>
            <a:ahLst/>
            <a:cxnLst/>
            <a:rect r="r" b="b" t="t" l="l"/>
            <a:pathLst>
              <a:path h="1126522" w="896122">
                <a:moveTo>
                  <a:pt x="0" y="0"/>
                </a:moveTo>
                <a:lnTo>
                  <a:pt x="896122" y="0"/>
                </a:lnTo>
                <a:lnTo>
                  <a:pt x="896122" y="1126522"/>
                </a:lnTo>
                <a:lnTo>
                  <a:pt x="0" y="1126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11037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29541" y="4291450"/>
            <a:ext cx="1126522" cy="1126522"/>
          </a:xfrm>
          <a:custGeom>
            <a:avLst/>
            <a:gdLst/>
            <a:ahLst/>
            <a:cxnLst/>
            <a:rect r="r" b="b" t="t" l="l"/>
            <a:pathLst>
              <a:path h="1126522" w="1126522">
                <a:moveTo>
                  <a:pt x="0" y="0"/>
                </a:moveTo>
                <a:lnTo>
                  <a:pt x="1126522" y="0"/>
                </a:lnTo>
                <a:lnTo>
                  <a:pt x="1126522" y="1126522"/>
                </a:lnTo>
                <a:lnTo>
                  <a:pt x="0" y="1126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31462" y="4291450"/>
            <a:ext cx="1126522" cy="1126522"/>
          </a:xfrm>
          <a:custGeom>
            <a:avLst/>
            <a:gdLst/>
            <a:ahLst/>
            <a:cxnLst/>
            <a:rect r="r" b="b" t="t" l="l"/>
            <a:pathLst>
              <a:path h="1126522" w="1126522">
                <a:moveTo>
                  <a:pt x="0" y="0"/>
                </a:moveTo>
                <a:lnTo>
                  <a:pt x="1126523" y="0"/>
                </a:lnTo>
                <a:lnTo>
                  <a:pt x="1126523" y="1126522"/>
                </a:lnTo>
                <a:lnTo>
                  <a:pt x="0" y="11265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9435" y="4291450"/>
            <a:ext cx="959630" cy="1126522"/>
          </a:xfrm>
          <a:custGeom>
            <a:avLst/>
            <a:gdLst/>
            <a:ahLst/>
            <a:cxnLst/>
            <a:rect r="r" b="b" t="t" l="l"/>
            <a:pathLst>
              <a:path h="1126522" w="959630">
                <a:moveTo>
                  <a:pt x="0" y="0"/>
                </a:moveTo>
                <a:lnTo>
                  <a:pt x="959630" y="0"/>
                </a:lnTo>
                <a:lnTo>
                  <a:pt x="959630" y="1126522"/>
                </a:lnTo>
                <a:lnTo>
                  <a:pt x="0" y="11265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077684" y="4291450"/>
            <a:ext cx="1275757" cy="1200713"/>
          </a:xfrm>
          <a:custGeom>
            <a:avLst/>
            <a:gdLst/>
            <a:ahLst/>
            <a:cxnLst/>
            <a:rect r="r" b="b" t="t" l="l"/>
            <a:pathLst>
              <a:path h="1200713" w="1275757">
                <a:moveTo>
                  <a:pt x="0" y="0"/>
                </a:moveTo>
                <a:lnTo>
                  <a:pt x="1275757" y="0"/>
                </a:lnTo>
                <a:lnTo>
                  <a:pt x="1275757" y="1200713"/>
                </a:lnTo>
                <a:lnTo>
                  <a:pt x="0" y="12007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208064" y="4291450"/>
            <a:ext cx="878570" cy="1200713"/>
          </a:xfrm>
          <a:custGeom>
            <a:avLst/>
            <a:gdLst/>
            <a:ahLst/>
            <a:cxnLst/>
            <a:rect r="r" b="b" t="t" l="l"/>
            <a:pathLst>
              <a:path h="1200713" w="878570">
                <a:moveTo>
                  <a:pt x="0" y="0"/>
                </a:moveTo>
                <a:lnTo>
                  <a:pt x="878570" y="0"/>
                </a:lnTo>
                <a:lnTo>
                  <a:pt x="878570" y="1200713"/>
                </a:lnTo>
                <a:lnTo>
                  <a:pt x="0" y="120071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943884" y="4291450"/>
            <a:ext cx="1232327" cy="1232327"/>
          </a:xfrm>
          <a:custGeom>
            <a:avLst/>
            <a:gdLst/>
            <a:ahLst/>
            <a:cxnLst/>
            <a:rect r="r" b="b" t="t" l="l"/>
            <a:pathLst>
              <a:path h="1232327" w="1232327">
                <a:moveTo>
                  <a:pt x="0" y="0"/>
                </a:moveTo>
                <a:lnTo>
                  <a:pt x="1232327" y="0"/>
                </a:lnTo>
                <a:lnTo>
                  <a:pt x="1232327" y="1232327"/>
                </a:lnTo>
                <a:lnTo>
                  <a:pt x="0" y="12323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918169" y="4291450"/>
            <a:ext cx="1195376" cy="1200713"/>
          </a:xfrm>
          <a:custGeom>
            <a:avLst/>
            <a:gdLst/>
            <a:ahLst/>
            <a:cxnLst/>
            <a:rect r="r" b="b" t="t" l="l"/>
            <a:pathLst>
              <a:path h="1200713" w="1195376">
                <a:moveTo>
                  <a:pt x="0" y="0"/>
                </a:moveTo>
                <a:lnTo>
                  <a:pt x="1195376" y="0"/>
                </a:lnTo>
                <a:lnTo>
                  <a:pt x="1195376" y="1200713"/>
                </a:lnTo>
                <a:lnTo>
                  <a:pt x="0" y="120071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123477" y="133350"/>
            <a:ext cx="2164523" cy="248712"/>
          </a:xfrm>
          <a:custGeom>
            <a:avLst/>
            <a:gdLst/>
            <a:ahLst/>
            <a:cxnLst/>
            <a:rect r="r" b="b" t="t" l="l"/>
            <a:pathLst>
              <a:path h="248712" w="2164523">
                <a:moveTo>
                  <a:pt x="0" y="0"/>
                </a:moveTo>
                <a:lnTo>
                  <a:pt x="2164523" y="0"/>
                </a:lnTo>
                <a:lnTo>
                  <a:pt x="2164523" y="248712"/>
                </a:lnTo>
                <a:lnTo>
                  <a:pt x="0" y="24871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-1603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96411" y="3147588"/>
            <a:ext cx="5282310" cy="7227041"/>
          </a:xfrm>
          <a:custGeom>
            <a:avLst/>
            <a:gdLst/>
            <a:ahLst/>
            <a:cxnLst/>
            <a:rect r="r" b="b" t="t" l="l"/>
            <a:pathLst>
              <a:path h="7227041" w="5282310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17859" y="3147588"/>
            <a:ext cx="4822407" cy="7227041"/>
          </a:xfrm>
          <a:custGeom>
            <a:avLst/>
            <a:gdLst/>
            <a:ahLst/>
            <a:cxnLst/>
            <a:rect r="r" b="b" t="t" l="l"/>
            <a:pathLst>
              <a:path h="7227041" w="4822407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3130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32045" y="-2246351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63788" y="1108244"/>
            <a:ext cx="2199818" cy="2765409"/>
          </a:xfrm>
          <a:custGeom>
            <a:avLst/>
            <a:gdLst/>
            <a:ahLst/>
            <a:cxnLst/>
            <a:rect r="r" b="b" t="t" l="l"/>
            <a:pathLst>
              <a:path h="2765409" w="2199818">
                <a:moveTo>
                  <a:pt x="0" y="0"/>
                </a:moveTo>
                <a:lnTo>
                  <a:pt x="2199818" y="0"/>
                </a:lnTo>
                <a:lnTo>
                  <a:pt x="2199818" y="2765409"/>
                </a:lnTo>
                <a:lnTo>
                  <a:pt x="0" y="27654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1037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063874" y="1108244"/>
            <a:ext cx="2765409" cy="2765409"/>
          </a:xfrm>
          <a:custGeom>
            <a:avLst/>
            <a:gdLst/>
            <a:ahLst/>
            <a:cxnLst/>
            <a:rect r="r" b="b" t="t" l="l"/>
            <a:pathLst>
              <a:path h="2765409" w="2765409">
                <a:moveTo>
                  <a:pt x="0" y="0"/>
                </a:moveTo>
                <a:lnTo>
                  <a:pt x="2765409" y="0"/>
                </a:lnTo>
                <a:lnTo>
                  <a:pt x="2765409" y="2765409"/>
                </a:lnTo>
                <a:lnTo>
                  <a:pt x="0" y="27654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35966" y="1384237"/>
            <a:ext cx="2213424" cy="2213424"/>
          </a:xfrm>
          <a:custGeom>
            <a:avLst/>
            <a:gdLst/>
            <a:ahLst/>
            <a:cxnLst/>
            <a:rect r="r" b="b" t="t" l="l"/>
            <a:pathLst>
              <a:path h="2213424" w="2213424">
                <a:moveTo>
                  <a:pt x="0" y="0"/>
                </a:moveTo>
                <a:lnTo>
                  <a:pt x="2213424" y="0"/>
                </a:lnTo>
                <a:lnTo>
                  <a:pt x="2213424" y="2213423"/>
                </a:lnTo>
                <a:lnTo>
                  <a:pt x="0" y="2213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54265" y="1384237"/>
            <a:ext cx="1756588" cy="2062081"/>
          </a:xfrm>
          <a:custGeom>
            <a:avLst/>
            <a:gdLst/>
            <a:ahLst/>
            <a:cxnLst/>
            <a:rect r="r" b="b" t="t" l="l"/>
            <a:pathLst>
              <a:path h="2062081" w="1756588">
                <a:moveTo>
                  <a:pt x="0" y="0"/>
                </a:moveTo>
                <a:lnTo>
                  <a:pt x="1756587" y="0"/>
                </a:lnTo>
                <a:lnTo>
                  <a:pt x="1756587" y="2062081"/>
                </a:lnTo>
                <a:lnTo>
                  <a:pt x="0" y="2062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163606" y="4431894"/>
            <a:ext cx="2435883" cy="2292596"/>
          </a:xfrm>
          <a:custGeom>
            <a:avLst/>
            <a:gdLst/>
            <a:ahLst/>
            <a:cxnLst/>
            <a:rect r="r" b="b" t="t" l="l"/>
            <a:pathLst>
              <a:path h="2292596" w="2435883">
                <a:moveTo>
                  <a:pt x="0" y="0"/>
                </a:moveTo>
                <a:lnTo>
                  <a:pt x="2435883" y="0"/>
                </a:lnTo>
                <a:lnTo>
                  <a:pt x="2435883" y="2292596"/>
                </a:lnTo>
                <a:lnTo>
                  <a:pt x="0" y="22925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42909" y="4431894"/>
            <a:ext cx="1677509" cy="2292596"/>
          </a:xfrm>
          <a:custGeom>
            <a:avLst/>
            <a:gdLst/>
            <a:ahLst/>
            <a:cxnLst/>
            <a:rect r="r" b="b" t="t" l="l"/>
            <a:pathLst>
              <a:path h="2292596" w="1677509">
                <a:moveTo>
                  <a:pt x="0" y="0"/>
                </a:moveTo>
                <a:lnTo>
                  <a:pt x="1677509" y="0"/>
                </a:lnTo>
                <a:lnTo>
                  <a:pt x="1677509" y="2292596"/>
                </a:lnTo>
                <a:lnTo>
                  <a:pt x="0" y="2292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106459" y="4431894"/>
            <a:ext cx="2145673" cy="2145673"/>
          </a:xfrm>
          <a:custGeom>
            <a:avLst/>
            <a:gdLst/>
            <a:ahLst/>
            <a:cxnLst/>
            <a:rect r="r" b="b" t="t" l="l"/>
            <a:pathLst>
              <a:path h="2145673" w="2145673">
                <a:moveTo>
                  <a:pt x="0" y="0"/>
                </a:moveTo>
                <a:lnTo>
                  <a:pt x="2145673" y="0"/>
                </a:lnTo>
                <a:lnTo>
                  <a:pt x="2145673" y="2145673"/>
                </a:lnTo>
                <a:lnTo>
                  <a:pt x="0" y="214567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16517" y="7584479"/>
            <a:ext cx="2130062" cy="2139571"/>
          </a:xfrm>
          <a:custGeom>
            <a:avLst/>
            <a:gdLst/>
            <a:ahLst/>
            <a:cxnLst/>
            <a:rect r="r" b="b" t="t" l="l"/>
            <a:pathLst>
              <a:path h="2139571" w="2130062">
                <a:moveTo>
                  <a:pt x="0" y="0"/>
                </a:moveTo>
                <a:lnTo>
                  <a:pt x="2130062" y="0"/>
                </a:lnTo>
                <a:lnTo>
                  <a:pt x="2130062" y="2139572"/>
                </a:lnTo>
                <a:lnTo>
                  <a:pt x="0" y="21395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931118" y="238115"/>
            <a:ext cx="2164523" cy="248712"/>
          </a:xfrm>
          <a:custGeom>
            <a:avLst/>
            <a:gdLst/>
            <a:ahLst/>
            <a:cxnLst/>
            <a:rect r="r" b="b" t="t" l="l"/>
            <a:pathLst>
              <a:path h="248712" w="2164523">
                <a:moveTo>
                  <a:pt x="0" y="0"/>
                </a:moveTo>
                <a:lnTo>
                  <a:pt x="2164523" y="0"/>
                </a:lnTo>
                <a:lnTo>
                  <a:pt x="2164523" y="248712"/>
                </a:lnTo>
                <a:lnTo>
                  <a:pt x="0" y="24871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-1603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23998" y="2757049"/>
            <a:ext cx="13036009" cy="7300165"/>
          </a:xfrm>
          <a:custGeom>
            <a:avLst/>
            <a:gdLst/>
            <a:ahLst/>
            <a:cxnLst/>
            <a:rect r="r" b="b" t="t" l="l"/>
            <a:pathLst>
              <a:path h="7300165" w="13036009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24834" y="255143"/>
            <a:ext cx="4512024" cy="4167470"/>
          </a:xfrm>
          <a:custGeom>
            <a:avLst/>
            <a:gdLst/>
            <a:ahLst/>
            <a:cxnLst/>
            <a:rect r="r" b="b" t="t" l="l"/>
            <a:pathLst>
              <a:path h="4167470" w="4512024">
                <a:moveTo>
                  <a:pt x="0" y="0"/>
                </a:moveTo>
                <a:lnTo>
                  <a:pt x="4512024" y="0"/>
                </a:lnTo>
                <a:lnTo>
                  <a:pt x="4512024" y="4167470"/>
                </a:lnTo>
                <a:lnTo>
                  <a:pt x="0" y="4167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79735" y="6788302"/>
            <a:ext cx="3788678" cy="3272040"/>
          </a:xfrm>
          <a:custGeom>
            <a:avLst/>
            <a:gdLst/>
            <a:ahLst/>
            <a:cxnLst/>
            <a:rect r="r" b="b" t="t" l="l"/>
            <a:pathLst>
              <a:path h="3272040" w="3788678">
                <a:moveTo>
                  <a:pt x="0" y="0"/>
                </a:moveTo>
                <a:lnTo>
                  <a:pt x="3788678" y="0"/>
                </a:lnTo>
                <a:lnTo>
                  <a:pt x="3788678" y="3272040"/>
                </a:lnTo>
                <a:lnTo>
                  <a:pt x="0" y="3272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4981" y="4605501"/>
            <a:ext cx="1789290" cy="2090373"/>
          </a:xfrm>
          <a:custGeom>
            <a:avLst/>
            <a:gdLst/>
            <a:ahLst/>
            <a:cxnLst/>
            <a:rect r="r" b="b" t="t" l="l"/>
            <a:pathLst>
              <a:path h="2090373" w="1789290">
                <a:moveTo>
                  <a:pt x="0" y="0"/>
                </a:moveTo>
                <a:lnTo>
                  <a:pt x="1789291" y="0"/>
                </a:lnTo>
                <a:lnTo>
                  <a:pt x="1789291" y="2090373"/>
                </a:lnTo>
                <a:lnTo>
                  <a:pt x="0" y="20903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50195" y="4204057"/>
            <a:ext cx="2249927" cy="3109847"/>
          </a:xfrm>
          <a:custGeom>
            <a:avLst/>
            <a:gdLst/>
            <a:ahLst/>
            <a:cxnLst/>
            <a:rect r="r" b="b" t="t" l="l"/>
            <a:pathLst>
              <a:path h="3109847" w="2249927">
                <a:moveTo>
                  <a:pt x="0" y="0"/>
                </a:moveTo>
                <a:lnTo>
                  <a:pt x="2249927" y="0"/>
                </a:lnTo>
                <a:lnTo>
                  <a:pt x="2249927" y="3109847"/>
                </a:lnTo>
                <a:lnTo>
                  <a:pt x="0" y="31098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04947" y="4204057"/>
            <a:ext cx="3109847" cy="3109847"/>
          </a:xfrm>
          <a:custGeom>
            <a:avLst/>
            <a:gdLst/>
            <a:ahLst/>
            <a:cxnLst/>
            <a:rect r="r" b="b" t="t" l="l"/>
            <a:pathLst>
              <a:path h="3109847" w="3109847">
                <a:moveTo>
                  <a:pt x="0" y="0"/>
                </a:moveTo>
                <a:lnTo>
                  <a:pt x="3109847" y="0"/>
                </a:lnTo>
                <a:lnTo>
                  <a:pt x="3109847" y="3109847"/>
                </a:lnTo>
                <a:lnTo>
                  <a:pt x="0" y="3109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48062" y="4204057"/>
            <a:ext cx="2109204" cy="2926383"/>
          </a:xfrm>
          <a:custGeom>
            <a:avLst/>
            <a:gdLst/>
            <a:ahLst/>
            <a:cxnLst/>
            <a:rect r="r" b="b" t="t" l="l"/>
            <a:pathLst>
              <a:path h="2926383" w="2109204">
                <a:moveTo>
                  <a:pt x="0" y="0"/>
                </a:moveTo>
                <a:lnTo>
                  <a:pt x="2109204" y="0"/>
                </a:lnTo>
                <a:lnTo>
                  <a:pt x="2109204" y="2926383"/>
                </a:lnTo>
                <a:lnTo>
                  <a:pt x="0" y="29263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2419" y="7583397"/>
            <a:ext cx="2308192" cy="2297933"/>
          </a:xfrm>
          <a:custGeom>
            <a:avLst/>
            <a:gdLst/>
            <a:ahLst/>
            <a:cxnLst/>
            <a:rect r="r" b="b" t="t" l="l"/>
            <a:pathLst>
              <a:path h="2297933" w="2308192">
                <a:moveTo>
                  <a:pt x="0" y="0"/>
                </a:moveTo>
                <a:lnTo>
                  <a:pt x="2308192" y="0"/>
                </a:lnTo>
                <a:lnTo>
                  <a:pt x="2308192" y="2297933"/>
                </a:lnTo>
                <a:lnTo>
                  <a:pt x="0" y="22979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640475" y="7583397"/>
            <a:ext cx="2248829" cy="2279082"/>
          </a:xfrm>
          <a:custGeom>
            <a:avLst/>
            <a:gdLst/>
            <a:ahLst/>
            <a:cxnLst/>
            <a:rect r="r" b="b" t="t" l="l"/>
            <a:pathLst>
              <a:path h="2279082" w="2248829">
                <a:moveTo>
                  <a:pt x="0" y="0"/>
                </a:moveTo>
                <a:lnTo>
                  <a:pt x="2248828" y="0"/>
                </a:lnTo>
                <a:lnTo>
                  <a:pt x="2248828" y="2279081"/>
                </a:lnTo>
                <a:lnTo>
                  <a:pt x="0" y="22790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274656" y="7583397"/>
            <a:ext cx="2287720" cy="2297933"/>
          </a:xfrm>
          <a:custGeom>
            <a:avLst/>
            <a:gdLst/>
            <a:ahLst/>
            <a:cxnLst/>
            <a:rect r="r" b="b" t="t" l="l"/>
            <a:pathLst>
              <a:path h="2297933" w="2287720">
                <a:moveTo>
                  <a:pt x="0" y="0"/>
                </a:moveTo>
                <a:lnTo>
                  <a:pt x="2287720" y="0"/>
                </a:lnTo>
                <a:lnTo>
                  <a:pt x="2287720" y="2297933"/>
                </a:lnTo>
                <a:lnTo>
                  <a:pt x="0" y="22979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128382" y="7650998"/>
            <a:ext cx="2220419" cy="2230332"/>
          </a:xfrm>
          <a:custGeom>
            <a:avLst/>
            <a:gdLst/>
            <a:ahLst/>
            <a:cxnLst/>
            <a:rect r="r" b="b" t="t" l="l"/>
            <a:pathLst>
              <a:path h="2230332" w="2220419">
                <a:moveTo>
                  <a:pt x="0" y="0"/>
                </a:moveTo>
                <a:lnTo>
                  <a:pt x="2220419" y="0"/>
                </a:lnTo>
                <a:lnTo>
                  <a:pt x="2220419" y="2230332"/>
                </a:lnTo>
                <a:lnTo>
                  <a:pt x="0" y="223033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136858" y="418497"/>
            <a:ext cx="2122442" cy="2870245"/>
          </a:xfrm>
          <a:custGeom>
            <a:avLst/>
            <a:gdLst/>
            <a:ahLst/>
            <a:cxnLst/>
            <a:rect r="r" b="b" t="t" l="l"/>
            <a:pathLst>
              <a:path h="2870245" w="2122442">
                <a:moveTo>
                  <a:pt x="0" y="0"/>
                </a:moveTo>
                <a:lnTo>
                  <a:pt x="2122442" y="0"/>
                </a:lnTo>
                <a:lnTo>
                  <a:pt x="2122442" y="2870245"/>
                </a:lnTo>
                <a:lnTo>
                  <a:pt x="0" y="28702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482151" y="4840783"/>
            <a:ext cx="2373710" cy="2848452"/>
          </a:xfrm>
          <a:custGeom>
            <a:avLst/>
            <a:gdLst/>
            <a:ahLst/>
            <a:cxnLst/>
            <a:rect r="r" b="b" t="t" l="l"/>
            <a:pathLst>
              <a:path h="2848452" w="2373710">
                <a:moveTo>
                  <a:pt x="0" y="0"/>
                </a:moveTo>
                <a:lnTo>
                  <a:pt x="2373709" y="0"/>
                </a:lnTo>
                <a:lnTo>
                  <a:pt x="2373709" y="2848452"/>
                </a:lnTo>
                <a:lnTo>
                  <a:pt x="0" y="28484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064985" y="3837636"/>
            <a:ext cx="2154034" cy="2858237"/>
          </a:xfrm>
          <a:custGeom>
            <a:avLst/>
            <a:gdLst/>
            <a:ahLst/>
            <a:cxnLst/>
            <a:rect r="r" b="b" t="t" l="l"/>
            <a:pathLst>
              <a:path h="2858237" w="2154034">
                <a:moveTo>
                  <a:pt x="0" y="0"/>
                </a:moveTo>
                <a:lnTo>
                  <a:pt x="2154034" y="0"/>
                </a:lnTo>
                <a:lnTo>
                  <a:pt x="2154034" y="2858238"/>
                </a:lnTo>
                <a:lnTo>
                  <a:pt x="0" y="285823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23465" y="1243525"/>
            <a:ext cx="2737847" cy="2045217"/>
            <a:chOff x="0" y="0"/>
            <a:chExt cx="952054" cy="711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2065" cy="711200"/>
            </a:xfrm>
            <a:custGeom>
              <a:avLst/>
              <a:gdLst/>
              <a:ahLst/>
              <a:cxnLst/>
              <a:rect r="r" b="b" t="t" l="l"/>
              <a:pathLst>
                <a:path h="711200" w="952065">
                  <a:moveTo>
                    <a:pt x="66725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667252" y="551732"/>
                  </a:lnTo>
                  <a:cubicBezTo>
                    <a:pt x="825616" y="551732"/>
                    <a:pt x="952054" y="428220"/>
                    <a:pt x="952054" y="275861"/>
                  </a:cubicBezTo>
                  <a:cubicBezTo>
                    <a:pt x="952065" y="123512"/>
                    <a:pt x="825616" y="0"/>
                    <a:pt x="667252" y="0"/>
                  </a:cubicBezTo>
                  <a:close/>
                </a:path>
              </a:pathLst>
            </a:custGeom>
            <a:solidFill>
              <a:srgbClr val="D6A97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952054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23465" y="3032281"/>
            <a:ext cx="1104682" cy="1390332"/>
          </a:xfrm>
          <a:custGeom>
            <a:avLst/>
            <a:gdLst/>
            <a:ahLst/>
            <a:cxnLst/>
            <a:rect r="r" b="b" t="t" l="l"/>
            <a:pathLst>
              <a:path h="1390332" w="1104682">
                <a:moveTo>
                  <a:pt x="0" y="0"/>
                </a:moveTo>
                <a:lnTo>
                  <a:pt x="1104682" y="0"/>
                </a:lnTo>
                <a:lnTo>
                  <a:pt x="1104682" y="1390332"/>
                </a:lnTo>
                <a:lnTo>
                  <a:pt x="0" y="13903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58299" y="26543"/>
            <a:ext cx="14003144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Un “réseau” littéraire</a:t>
            </a:r>
          </a:p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l’amitié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0" y="2661799"/>
            <a:ext cx="1400314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43C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C’est quoi un ami?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48801" y="7940836"/>
            <a:ext cx="4143596" cy="186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43C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Varier les types d’écrits </a:t>
            </a: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(fonctions variées)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Au début du CP, se concentrer sur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443C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personnages</a:t>
            </a: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leurs états mentaux, leurs pensées</a:t>
            </a:r>
          </a:p>
          <a:p>
            <a:pPr algn="ctr">
              <a:lnSpc>
                <a:spcPts val="252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37465" y="1470715"/>
            <a:ext cx="3109847" cy="72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Majorer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les échanges oraux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97357" y="3124396"/>
            <a:ext cx="2093829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Favoriser le dessin pour exprimer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43C45"/>
                </a:solidFill>
                <a:latin typeface="Open Sans"/>
                <a:ea typeface="Open Sans"/>
                <a:cs typeface="Open Sans"/>
                <a:sym typeface="Open Sans"/>
              </a:rPr>
              <a:t>sa compréhension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5931118" y="238115"/>
            <a:ext cx="2164523" cy="248712"/>
          </a:xfrm>
          <a:custGeom>
            <a:avLst/>
            <a:gdLst/>
            <a:ahLst/>
            <a:cxnLst/>
            <a:rect r="r" b="b" t="t" l="l"/>
            <a:pathLst>
              <a:path h="248712" w="2164523">
                <a:moveTo>
                  <a:pt x="0" y="0"/>
                </a:moveTo>
                <a:lnTo>
                  <a:pt x="2164523" y="0"/>
                </a:lnTo>
                <a:lnTo>
                  <a:pt x="2164523" y="248712"/>
                </a:lnTo>
                <a:lnTo>
                  <a:pt x="0" y="2487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-16038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63863" y="3824233"/>
            <a:ext cx="1968709" cy="1585706"/>
          </a:xfrm>
          <a:custGeom>
            <a:avLst/>
            <a:gdLst/>
            <a:ahLst/>
            <a:cxnLst/>
            <a:rect r="r" b="b" t="t" l="l"/>
            <a:pathLst>
              <a:path h="1585706" w="1968709">
                <a:moveTo>
                  <a:pt x="0" y="0"/>
                </a:moveTo>
                <a:lnTo>
                  <a:pt x="1968709" y="0"/>
                </a:lnTo>
                <a:lnTo>
                  <a:pt x="1968709" y="1585705"/>
                </a:lnTo>
                <a:lnTo>
                  <a:pt x="0" y="15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19711" y="7686675"/>
            <a:ext cx="6610369" cy="3701806"/>
          </a:xfrm>
          <a:custGeom>
            <a:avLst/>
            <a:gdLst/>
            <a:ahLst/>
            <a:cxnLst/>
            <a:rect r="r" b="b" t="t" l="l"/>
            <a:pathLst>
              <a:path h="3701806" w="6610369">
                <a:moveTo>
                  <a:pt x="0" y="0"/>
                </a:moveTo>
                <a:lnTo>
                  <a:pt x="6610368" y="0"/>
                </a:lnTo>
                <a:lnTo>
                  <a:pt x="6610368" y="3701806"/>
                </a:lnTo>
                <a:lnTo>
                  <a:pt x="0" y="3701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067385" y="-1382181"/>
            <a:ext cx="7263926" cy="4067798"/>
          </a:xfrm>
          <a:custGeom>
            <a:avLst/>
            <a:gdLst/>
            <a:ahLst/>
            <a:cxnLst/>
            <a:rect r="r" b="b" t="t" l="l"/>
            <a:pathLst>
              <a:path h="4067798" w="7263926">
                <a:moveTo>
                  <a:pt x="0" y="0"/>
                </a:moveTo>
                <a:lnTo>
                  <a:pt x="7263926" y="0"/>
                </a:lnTo>
                <a:lnTo>
                  <a:pt x="7263926" y="4067799"/>
                </a:lnTo>
                <a:lnTo>
                  <a:pt x="0" y="4067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1840547" y="1172535"/>
            <a:ext cx="14603266" cy="219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4200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Un questionnaire </a:t>
            </a:r>
          </a:p>
          <a:p>
            <a:pPr algn="ctr">
              <a:lnSpc>
                <a:spcPts val="5670"/>
              </a:lnSpc>
            </a:pPr>
            <a:r>
              <a:rPr lang="en-US" sz="4200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pour recueillir les représentations</a:t>
            </a:r>
          </a:p>
          <a:p>
            <a:pPr algn="ctr">
              <a:lnSpc>
                <a:spcPts val="5670"/>
              </a:lnSpc>
            </a:pPr>
            <a:r>
              <a:rPr lang="en-US" sz="4200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 des élèves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318768" y="-212069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3188877" y="871230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5623910" y="0"/>
                </a:moveTo>
                <a:lnTo>
                  <a:pt x="0" y="0"/>
                </a:lnTo>
                <a:lnTo>
                  <a:pt x="0" y="3149390"/>
                </a:lnTo>
                <a:lnTo>
                  <a:pt x="5623910" y="3149390"/>
                </a:lnTo>
                <a:lnTo>
                  <a:pt x="56239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5542373"/>
            <a:ext cx="6874503" cy="2144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3">
                <a:solidFill>
                  <a:srgbClr val="443C45"/>
                </a:solidFill>
                <a:latin typeface="Handyman"/>
                <a:ea typeface="Handyman"/>
                <a:cs typeface="Handyman"/>
                <a:sym typeface="Handyman"/>
              </a:rPr>
              <a:t>Entretien individuel d’une dizaine de minutes</a:t>
            </a:r>
          </a:p>
          <a:p>
            <a:pPr algn="ctr">
              <a:lnSpc>
                <a:spcPts val="4135"/>
              </a:lnSpc>
            </a:pPr>
          </a:p>
          <a:p>
            <a:pPr algn="ctr">
              <a:lnSpc>
                <a:spcPts val="4135"/>
              </a:lnSpc>
            </a:pPr>
            <a:r>
              <a:rPr lang="en-US" sz="2953">
                <a:solidFill>
                  <a:srgbClr val="443C45"/>
                </a:solidFill>
                <a:latin typeface="Handyman"/>
                <a:ea typeface="Handyman"/>
                <a:cs typeface="Handyman"/>
                <a:sym typeface="Handyman"/>
              </a:rPr>
              <a:t>La première ligne est collée </a:t>
            </a:r>
          </a:p>
          <a:p>
            <a:pPr algn="ctr" marL="0" indent="0" lvl="0">
              <a:lnSpc>
                <a:spcPts val="4135"/>
              </a:lnSpc>
              <a:spcBef>
                <a:spcPct val="0"/>
              </a:spcBef>
            </a:pPr>
            <a:r>
              <a:rPr lang="en-US" sz="2953">
                <a:solidFill>
                  <a:srgbClr val="443C45"/>
                </a:solidFill>
                <a:latin typeface="Handyman"/>
                <a:ea typeface="Handyman"/>
                <a:cs typeface="Handyman"/>
                <a:sym typeface="Handyman"/>
              </a:rPr>
              <a:t>avec l’enfant dans le carnet de lecteur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646362" y="221749"/>
            <a:ext cx="7266294" cy="9843502"/>
          </a:xfrm>
          <a:custGeom>
            <a:avLst/>
            <a:gdLst/>
            <a:ahLst/>
            <a:cxnLst/>
            <a:rect r="r" b="b" t="t" l="l"/>
            <a:pathLst>
              <a:path h="9843502" w="7266294">
                <a:moveTo>
                  <a:pt x="0" y="0"/>
                </a:moveTo>
                <a:lnTo>
                  <a:pt x="7266294" y="0"/>
                </a:lnTo>
                <a:lnTo>
                  <a:pt x="7266294" y="9843502"/>
                </a:lnTo>
                <a:lnTo>
                  <a:pt x="0" y="9843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25676" y="9300838"/>
            <a:ext cx="9553833" cy="915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7" tooltip="https://pia.ac-paris.fr/portail/jcms/p2_2649101/projet-de-lecteur-en-debut-d-annee-de-cp"/>
              </a:rPr>
              <a:t>https://pia.ac-paris.fr/portail/jcms/p2_2649101/projet-de-lecteur-en-debut-d-annee-de-cp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25676" y="8645630"/>
            <a:ext cx="147081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931118" y="238115"/>
            <a:ext cx="2164523" cy="248712"/>
          </a:xfrm>
          <a:custGeom>
            <a:avLst/>
            <a:gdLst/>
            <a:ahLst/>
            <a:cxnLst/>
            <a:rect r="r" b="b" t="t" l="l"/>
            <a:pathLst>
              <a:path h="248712" w="2164523">
                <a:moveTo>
                  <a:pt x="0" y="0"/>
                </a:moveTo>
                <a:lnTo>
                  <a:pt x="2164523" y="0"/>
                </a:lnTo>
                <a:lnTo>
                  <a:pt x="2164523" y="248712"/>
                </a:lnTo>
                <a:lnTo>
                  <a:pt x="0" y="248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16038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3062" y="679096"/>
            <a:ext cx="7315200" cy="3182112"/>
          </a:xfrm>
          <a:custGeom>
            <a:avLst/>
            <a:gdLst/>
            <a:ahLst/>
            <a:cxnLst/>
            <a:rect r="r" b="b" t="t" l="l"/>
            <a:pathLst>
              <a:path h="3182112" w="7315200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92294" y="3305896"/>
            <a:ext cx="5760404" cy="3225826"/>
          </a:xfrm>
          <a:custGeom>
            <a:avLst/>
            <a:gdLst/>
            <a:ahLst/>
            <a:cxnLst/>
            <a:rect r="r" b="b" t="t" l="l"/>
            <a:pathLst>
              <a:path h="3225826" w="5760404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702" y="6531722"/>
            <a:ext cx="7315200" cy="4096512"/>
          </a:xfrm>
          <a:custGeom>
            <a:avLst/>
            <a:gdLst/>
            <a:ahLst/>
            <a:cxnLst/>
            <a:rect r="r" b="b" t="t" l="l"/>
            <a:pathLst>
              <a:path h="4096512" w="7315200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76689"/>
            <a:ext cx="5769724" cy="5643839"/>
          </a:xfrm>
          <a:custGeom>
            <a:avLst/>
            <a:gdLst/>
            <a:ahLst/>
            <a:cxnLst/>
            <a:rect r="r" b="b" t="t" l="l"/>
            <a:pathLst>
              <a:path h="5643839" w="5769724">
                <a:moveTo>
                  <a:pt x="0" y="0"/>
                </a:moveTo>
                <a:lnTo>
                  <a:pt x="5769724" y="0"/>
                </a:lnTo>
                <a:lnTo>
                  <a:pt x="5769724" y="5643839"/>
                </a:lnTo>
                <a:lnTo>
                  <a:pt x="0" y="5643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052138" y="3304147"/>
            <a:ext cx="6840717" cy="6455149"/>
          </a:xfrm>
          <a:custGeom>
            <a:avLst/>
            <a:gdLst/>
            <a:ahLst/>
            <a:cxnLst/>
            <a:rect r="r" b="b" t="t" l="l"/>
            <a:pathLst>
              <a:path h="6455149" w="6840717">
                <a:moveTo>
                  <a:pt x="0" y="0"/>
                </a:moveTo>
                <a:lnTo>
                  <a:pt x="6840716" y="0"/>
                </a:lnTo>
                <a:lnTo>
                  <a:pt x="6840716" y="6455149"/>
                </a:lnTo>
                <a:lnTo>
                  <a:pt x="0" y="6455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38198" y="276689"/>
            <a:ext cx="6822930" cy="9765867"/>
          </a:xfrm>
          <a:custGeom>
            <a:avLst/>
            <a:gdLst/>
            <a:ahLst/>
            <a:cxnLst/>
            <a:rect r="r" b="b" t="t" l="l"/>
            <a:pathLst>
              <a:path h="9765867" w="6822930">
                <a:moveTo>
                  <a:pt x="0" y="0"/>
                </a:moveTo>
                <a:lnTo>
                  <a:pt x="6822930" y="0"/>
                </a:lnTo>
                <a:lnTo>
                  <a:pt x="6822930" y="9765867"/>
                </a:lnTo>
                <a:lnTo>
                  <a:pt x="0" y="9765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143339"/>
            <a:ext cx="14603266" cy="148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4200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Un exemple de page </a:t>
            </a:r>
          </a:p>
          <a:p>
            <a:pPr algn="ctr">
              <a:lnSpc>
                <a:spcPts val="5670"/>
              </a:lnSpc>
            </a:pPr>
            <a:r>
              <a:rPr lang="en-US" sz="4200">
                <a:solidFill>
                  <a:srgbClr val="443C45"/>
                </a:solidFill>
                <a:latin typeface="Mango AC"/>
                <a:ea typeface="Mango AC"/>
                <a:cs typeface="Mango AC"/>
                <a:sym typeface="Mango AC"/>
              </a:rPr>
              <a:t>du carnet de lecteur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5373" y="7969887"/>
            <a:ext cx="2767079" cy="1640123"/>
          </a:xfrm>
          <a:custGeom>
            <a:avLst/>
            <a:gdLst/>
            <a:ahLst/>
            <a:cxnLst/>
            <a:rect r="r" b="b" t="t" l="l"/>
            <a:pathLst>
              <a:path h="1640123" w="2767079">
                <a:moveTo>
                  <a:pt x="0" y="0"/>
                </a:moveTo>
                <a:lnTo>
                  <a:pt x="2767079" y="0"/>
                </a:lnTo>
                <a:lnTo>
                  <a:pt x="2767079" y="1640123"/>
                </a:lnTo>
                <a:lnTo>
                  <a:pt x="0" y="1640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00364" y="538715"/>
            <a:ext cx="4758936" cy="3149551"/>
          </a:xfrm>
          <a:custGeom>
            <a:avLst/>
            <a:gdLst/>
            <a:ahLst/>
            <a:cxnLst/>
            <a:rect r="r" b="b" t="t" l="l"/>
            <a:pathLst>
              <a:path h="3149551" w="4758936">
                <a:moveTo>
                  <a:pt x="0" y="0"/>
                </a:moveTo>
                <a:lnTo>
                  <a:pt x="4758936" y="0"/>
                </a:lnTo>
                <a:lnTo>
                  <a:pt x="4758936" y="3149551"/>
                </a:lnTo>
                <a:lnTo>
                  <a:pt x="0" y="3149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7839" y="1660407"/>
            <a:ext cx="5120652" cy="2951358"/>
          </a:xfrm>
          <a:custGeom>
            <a:avLst/>
            <a:gdLst/>
            <a:ahLst/>
            <a:cxnLst/>
            <a:rect r="r" b="b" t="t" l="l"/>
            <a:pathLst>
              <a:path h="2951358" w="5120652">
                <a:moveTo>
                  <a:pt x="0" y="0"/>
                </a:moveTo>
                <a:lnTo>
                  <a:pt x="5120652" y="0"/>
                </a:lnTo>
                <a:lnTo>
                  <a:pt x="5120652" y="2951357"/>
                </a:lnTo>
                <a:lnTo>
                  <a:pt x="0" y="29513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64089" y="7808597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57936" y="5538147"/>
            <a:ext cx="2471879" cy="3845145"/>
          </a:xfrm>
          <a:custGeom>
            <a:avLst/>
            <a:gdLst/>
            <a:ahLst/>
            <a:cxnLst/>
            <a:rect r="r" b="b" t="t" l="l"/>
            <a:pathLst>
              <a:path h="3845145" w="2471879">
                <a:moveTo>
                  <a:pt x="0" y="0"/>
                </a:moveTo>
                <a:lnTo>
                  <a:pt x="2471879" y="0"/>
                </a:lnTo>
                <a:lnTo>
                  <a:pt x="2471879" y="3845145"/>
                </a:lnTo>
                <a:lnTo>
                  <a:pt x="0" y="3845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689304" y="5651073"/>
            <a:ext cx="2568343" cy="3958938"/>
          </a:xfrm>
          <a:custGeom>
            <a:avLst/>
            <a:gdLst/>
            <a:ahLst/>
            <a:cxnLst/>
            <a:rect r="r" b="b" t="t" l="l"/>
            <a:pathLst>
              <a:path h="3958938" w="2568343">
                <a:moveTo>
                  <a:pt x="0" y="0"/>
                </a:moveTo>
                <a:lnTo>
                  <a:pt x="2568343" y="0"/>
                </a:lnTo>
                <a:lnTo>
                  <a:pt x="2568343" y="3958937"/>
                </a:lnTo>
                <a:lnTo>
                  <a:pt x="0" y="39589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94085" y="5531244"/>
            <a:ext cx="2887217" cy="4078767"/>
          </a:xfrm>
          <a:custGeom>
            <a:avLst/>
            <a:gdLst/>
            <a:ahLst/>
            <a:cxnLst/>
            <a:rect r="r" b="b" t="t" l="l"/>
            <a:pathLst>
              <a:path h="4078767" w="2887217">
                <a:moveTo>
                  <a:pt x="0" y="0"/>
                </a:moveTo>
                <a:lnTo>
                  <a:pt x="2887217" y="0"/>
                </a:lnTo>
                <a:lnTo>
                  <a:pt x="2887217" y="4078766"/>
                </a:lnTo>
                <a:lnTo>
                  <a:pt x="0" y="4078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7839" y="4074841"/>
            <a:ext cx="3214688" cy="4114800"/>
          </a:xfrm>
          <a:custGeom>
            <a:avLst/>
            <a:gdLst/>
            <a:ahLst/>
            <a:cxnLst/>
            <a:rect r="r" b="b" t="t" l="l"/>
            <a:pathLst>
              <a:path h="4114800" w="3214688">
                <a:moveTo>
                  <a:pt x="0" y="0"/>
                </a:moveTo>
                <a:lnTo>
                  <a:pt x="3214688" y="0"/>
                </a:lnTo>
                <a:lnTo>
                  <a:pt x="3214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07392" y="5403320"/>
            <a:ext cx="1789938" cy="4114800"/>
          </a:xfrm>
          <a:custGeom>
            <a:avLst/>
            <a:gdLst/>
            <a:ahLst/>
            <a:cxnLst/>
            <a:rect r="r" b="b" t="t" l="l"/>
            <a:pathLst>
              <a:path h="4114800" w="1789938">
                <a:moveTo>
                  <a:pt x="0" y="0"/>
                </a:moveTo>
                <a:lnTo>
                  <a:pt x="1789938" y="0"/>
                </a:lnTo>
                <a:lnTo>
                  <a:pt x="1789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7839" y="-77588"/>
            <a:ext cx="13432058" cy="173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Pour aller plus loin....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57936" y="4349510"/>
            <a:ext cx="13501364" cy="457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17" tooltip="https://pia.ac-paris.fr/portail/jcms/p2_2649101/projet-de-lecteur-en-debut-d-annee-de-cp"/>
              </a:rPr>
              <a:t>https://pia.ac-paris.fr/portail/jcms/p2_2649101/projet-de-lecteur-en-debut-d-annee-de-cp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931118" y="238115"/>
            <a:ext cx="2164523" cy="248712"/>
          </a:xfrm>
          <a:custGeom>
            <a:avLst/>
            <a:gdLst/>
            <a:ahLst/>
            <a:cxnLst/>
            <a:rect r="r" b="b" t="t" l="l"/>
            <a:pathLst>
              <a:path h="248712" w="2164523">
                <a:moveTo>
                  <a:pt x="0" y="0"/>
                </a:moveTo>
                <a:lnTo>
                  <a:pt x="2164523" y="0"/>
                </a:lnTo>
                <a:lnTo>
                  <a:pt x="2164523" y="248712"/>
                </a:lnTo>
                <a:lnTo>
                  <a:pt x="0" y="24871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-1603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DAGO30upf94</dc:identifier>
  <dcterms:modified xsi:type="dcterms:W3CDTF">2011-08-01T06:04:30Z</dcterms:modified>
  <cp:revision>1</cp:revision>
  <dc:title>Pr</dc:title>
</cp:coreProperties>
</file>